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DC1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EVALUACIÓN DEL DESEMPEÑO</a:t>
            </a:r>
          </a:p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AREA ADMINISTRATIVA</a:t>
            </a:r>
          </a:p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AÑO 2014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consolidado!$A$2</c:f>
              <c:strCache>
                <c:ptCount val="1"/>
                <c:pt idx="0">
                  <c:v>Yuliana Caro 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consolidado!$E$1:$J$1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consolidado!$E$2:$J$2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consolidado!$A$3</c:f>
              <c:strCache>
                <c:ptCount val="1"/>
                <c:pt idx="0">
                  <c:v>Ruben Penagos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consolidado!$E$1:$J$1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consolidado!$E$3:$J$3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consolidado!$A$4</c:f>
              <c:strCache>
                <c:ptCount val="1"/>
                <c:pt idx="0">
                  <c:v>Jorge Marin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consolidado!$E$1:$J$1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consolidado!$E$4:$J$4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3"/>
          <c:order val="3"/>
          <c:tx>
            <c:strRef>
              <c:f>consolidado!$A$5</c:f>
              <c:strCache>
                <c:ptCount val="1"/>
                <c:pt idx="0">
                  <c:v>Dora clavijo</c:v>
                </c:pt>
              </c:strCache>
            </c:strRef>
          </c:tx>
          <c:spPr>
            <a:solidFill>
              <a:srgbClr val="FFCC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consolidado!$E$1:$J$1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consolidado!$E$5:$J$5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4"/>
          <c:order val="4"/>
          <c:tx>
            <c:strRef>
              <c:f>consolidado!$A$6</c:f>
              <c:strCache>
                <c:ptCount val="1"/>
                <c:pt idx="0">
                  <c:v>Noelba Lopez 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consolidado!$E$1:$J$1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consolidado!$E$6:$J$6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408320"/>
        <c:axId val="36418304"/>
      </c:barChart>
      <c:catAx>
        <c:axId val="3640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418304"/>
        <c:crosses val="autoZero"/>
        <c:auto val="1"/>
        <c:lblAlgn val="ctr"/>
        <c:lblOffset val="100"/>
        <c:noMultiLvlLbl val="0"/>
      </c:catAx>
      <c:valAx>
        <c:axId val="364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40832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</a:t>
            </a:r>
            <a:r>
              <a:rPr lang="en-US"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desempeño 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contable 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consolidado!$A$11</c:f>
              <c:strCache>
                <c:ptCount val="1"/>
                <c:pt idx="0">
                  <c:v>Gloria gañan </c:v>
                </c:pt>
              </c:strCache>
            </c:strRef>
          </c:tx>
          <c:spPr>
            <a:solidFill>
              <a:srgbClr val="14DFF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consolidado!$E$10:$J$10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consolidado!$E$11:$J$11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1369984"/>
        <c:axId val="41372672"/>
      </c:barChart>
      <c:catAx>
        <c:axId val="4136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372672"/>
        <c:crosses val="autoZero"/>
        <c:auto val="1"/>
        <c:lblAlgn val="ctr"/>
        <c:lblOffset val="100"/>
        <c:noMultiLvlLbl val="0"/>
      </c:catAx>
      <c:valAx>
        <c:axId val="4137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369984"/>
        <c:crosses val="autoZero"/>
        <c:crossBetween val="between"/>
      </c:valAx>
      <c:spPr>
        <a:gradFill>
          <a:gsLst>
            <a:gs pos="0">
              <a:schemeClr val="bg1"/>
            </a:gs>
            <a:gs pos="58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</a:t>
            </a:r>
            <a:r>
              <a:rPr lang="es-E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desempeño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gestion humana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7777877197168534E-2"/>
          <c:y val="0.15416514924584701"/>
          <c:w val="0.96118970784389657"/>
          <c:h val="0.71013408888742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consolidado!$A$17</c:f>
              <c:strCache>
                <c:ptCount val="1"/>
                <c:pt idx="0">
                  <c:v>Laura Ospina </c:v>
                </c:pt>
              </c:strCache>
            </c:strRef>
          </c:tx>
          <c:spPr>
            <a:solidFill>
              <a:srgbClr val="CC99FF"/>
            </a:solidFill>
            <a:ln>
              <a:solidFill>
                <a:srgbClr val="FF99CC"/>
              </a:solidFill>
            </a:ln>
            <a:effectLst/>
          </c:spPr>
          <c:invertIfNegative val="0"/>
          <c:cat>
            <c:strRef>
              <c:f>consolidado!$E$16:$J$16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consolidado!$E$17:$J$17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consolidado!$A$18</c:f>
              <c:strCache>
                <c:ptCount val="1"/>
                <c:pt idx="0">
                  <c:v>Jazmin Correa</c:v>
                </c:pt>
              </c:strCache>
            </c:strRef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strRef>
              <c:f>consolidado!$E$16:$J$16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consolidado!$E$18:$J$18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consolidado!$A$19</c:f>
              <c:strCache>
                <c:ptCount val="1"/>
                <c:pt idx="0">
                  <c:v>German Cano 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consolidado!$E$16:$J$16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consolidado!$E$19:$J$19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0290816"/>
        <c:axId val="70296704"/>
      </c:barChart>
      <c:catAx>
        <c:axId val="7029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0296704"/>
        <c:crosses val="autoZero"/>
        <c:auto val="1"/>
        <c:lblAlgn val="ctr"/>
        <c:lblOffset val="100"/>
        <c:noMultiLvlLbl val="0"/>
      </c:catAx>
      <c:valAx>
        <c:axId val="702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029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</a:t>
            </a:r>
            <a:r>
              <a:rPr lang="es-E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desempeño </a:t>
            </a:r>
          </a:p>
          <a:p>
            <a:pPr>
              <a:defRPr sz="1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de sistemas </a:t>
            </a:r>
          </a:p>
          <a:p>
            <a:pPr>
              <a:defRPr sz="1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consolidado!$A$24</c:f>
              <c:strCache>
                <c:ptCount val="1"/>
                <c:pt idx="0">
                  <c:v>Yuliana Caro </c:v>
                </c:pt>
              </c:strCache>
            </c:strRef>
          </c:tx>
          <c:spPr>
            <a:solidFill>
              <a:srgbClr val="CC99FF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consolidado!$E$23:$J$23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consolidado!$E$24:$J$24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consolidado!$A$25</c:f>
              <c:strCache>
                <c:ptCount val="1"/>
                <c:pt idx="0">
                  <c:v>Marina Copete</c:v>
                </c:pt>
              </c:strCache>
            </c:strRef>
          </c:tx>
          <c:spPr>
            <a:solidFill>
              <a:srgbClr val="FFCCFF"/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consolidado!$E$23:$J$23</c:f>
              <c:strCache>
                <c:ptCount val="6"/>
                <c:pt idx="0">
                  <c:v>relaciones interpersonales </c:v>
                </c:pt>
                <c:pt idx="1">
                  <c:v>organización </c:v>
                </c:pt>
                <c:pt idx="2">
                  <c:v>compromiso con la organización </c:v>
                </c:pt>
                <c:pt idx="3">
                  <c:v>calidad de trabajo </c:v>
                </c:pt>
                <c:pt idx="4">
                  <c:v>trabajo en equipo </c:v>
                </c:pt>
                <c:pt idx="5">
                  <c:v>adaptabilidad </c:v>
                </c:pt>
              </c:strCache>
            </c:strRef>
          </c:cat>
          <c:val>
            <c:numRef>
              <c:f>consolidado!$E$25:$J$25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3631616"/>
        <c:axId val="73633152"/>
      </c:barChart>
      <c:catAx>
        <c:axId val="7363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3633152"/>
        <c:crosses val="autoZero"/>
        <c:auto val="1"/>
        <c:lblAlgn val="ctr"/>
        <c:lblOffset val="100"/>
        <c:noMultiLvlLbl val="0"/>
      </c:catAx>
      <c:valAx>
        <c:axId val="7363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363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>
                <a:latin typeface="Arial" panose="020B0604020202020204" pitchFamily="34" charset="0"/>
                <a:cs typeface="Arial" panose="020B0604020202020204" pitchFamily="34" charset="0"/>
              </a:rPr>
              <a:t>Evaluacion</a:t>
            </a:r>
            <a:r>
              <a:rPr lang="es-ES" sz="1800" baseline="0">
                <a:latin typeface="Arial" panose="020B0604020202020204" pitchFamily="34" charset="0"/>
                <a:cs typeface="Arial" panose="020B0604020202020204" pitchFamily="34" charset="0"/>
              </a:rPr>
              <a:t> de desempeño 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aseline="0">
                <a:latin typeface="Arial" panose="020B0604020202020204" pitchFamily="34" charset="0"/>
                <a:cs typeface="Arial" panose="020B0604020202020204" pitchFamily="34" charset="0"/>
              </a:rPr>
              <a:t>area administrtiva 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aseline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S" sz="18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'!$A$2</c:f>
              <c:strCache>
                <c:ptCount val="1"/>
                <c:pt idx="0">
                  <c:v>Marta Muñoz</c:v>
                </c:pt>
              </c:strCache>
            </c:strRef>
          </c:tx>
          <c:spPr>
            <a:solidFill>
              <a:srgbClr val="CC99F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'consolidado '!$E$1:$K$1</c:f>
              <c:strCache>
                <c:ptCount val="7"/>
                <c:pt idx="0">
                  <c:v>Manejo de la informacion </c:v>
                </c:pt>
                <c:pt idx="1">
                  <c:v>Adaptacion al cambio </c:v>
                </c:pt>
                <c:pt idx="2">
                  <c:v>Orientacion a resultados </c:v>
                </c:pt>
                <c:pt idx="3">
                  <c:v>Toma decisiones  </c:v>
                </c:pt>
                <c:pt idx="4">
                  <c:v>Relaciones interpersonales </c:v>
                </c:pt>
                <c:pt idx="5">
                  <c:v>Experticia profesional </c:v>
                </c:pt>
                <c:pt idx="6">
                  <c:v>Direccion y desarrollo del personal</c:v>
                </c:pt>
              </c:strCache>
            </c:strRef>
          </c:cat>
          <c:val>
            <c:numRef>
              <c:f>'consolidado '!$E$2:$K$2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'consolidado '!$A$3</c:f>
              <c:strCache>
                <c:ptCount val="1"/>
                <c:pt idx="0">
                  <c:v>Viviana Hernandez </c:v>
                </c:pt>
              </c:strCache>
            </c:strRef>
          </c:tx>
          <c:spPr>
            <a:solidFill>
              <a:srgbClr val="33CCFF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'consolidado '!$E$1:$K$1</c:f>
              <c:strCache>
                <c:ptCount val="7"/>
                <c:pt idx="0">
                  <c:v>Manejo de la informacion </c:v>
                </c:pt>
                <c:pt idx="1">
                  <c:v>Adaptacion al cambio </c:v>
                </c:pt>
                <c:pt idx="2">
                  <c:v>Orientacion a resultados </c:v>
                </c:pt>
                <c:pt idx="3">
                  <c:v>Toma decisiones  </c:v>
                </c:pt>
                <c:pt idx="4">
                  <c:v>Relaciones interpersonales </c:v>
                </c:pt>
                <c:pt idx="5">
                  <c:v>Experticia profesional </c:v>
                </c:pt>
                <c:pt idx="6">
                  <c:v>Direccion y desarrollo del personal</c:v>
                </c:pt>
              </c:strCache>
            </c:strRef>
          </c:cat>
          <c:val>
            <c:numRef>
              <c:f>'consolidado '!$E$3:$K$3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2"/>
          <c:order val="2"/>
          <c:tx>
            <c:strRef>
              <c:f>'consolidado '!$A$4</c:f>
              <c:strCache>
                <c:ptCount val="1"/>
                <c:pt idx="0">
                  <c:v>Andres Ramirez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'consolidado '!$E$1:$K$1</c:f>
              <c:strCache>
                <c:ptCount val="7"/>
                <c:pt idx="0">
                  <c:v>Manejo de la informacion </c:v>
                </c:pt>
                <c:pt idx="1">
                  <c:v>Adaptacion al cambio </c:v>
                </c:pt>
                <c:pt idx="2">
                  <c:v>Orientacion a resultados </c:v>
                </c:pt>
                <c:pt idx="3">
                  <c:v>Toma decisiones  </c:v>
                </c:pt>
                <c:pt idx="4">
                  <c:v>Relaciones interpersonales </c:v>
                </c:pt>
                <c:pt idx="5">
                  <c:v>Experticia profesional </c:v>
                </c:pt>
                <c:pt idx="6">
                  <c:v>Direccion y desarrollo del personal</c:v>
                </c:pt>
              </c:strCache>
            </c:strRef>
          </c:cat>
          <c:val>
            <c:numRef>
              <c:f>'consolidado '!$E$4:$K$4</c:f>
              <c:numCache>
                <c:formatCode>General</c:formatCode>
                <c:ptCount val="7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7469568"/>
        <c:axId val="77471104"/>
      </c:barChart>
      <c:catAx>
        <c:axId val="774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7471104"/>
        <c:crosses val="autoZero"/>
        <c:auto val="1"/>
        <c:lblAlgn val="ctr"/>
        <c:lblOffset val="100"/>
        <c:noMultiLvlLbl val="0"/>
      </c:catAx>
      <c:valAx>
        <c:axId val="77471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746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Evalucion</a:t>
            </a:r>
            <a:r>
              <a:rPr lang="es-ES" baseline="0">
                <a:latin typeface="Arial" panose="020B0604020202020204" pitchFamily="34" charset="0"/>
                <a:cs typeface="Arial" panose="020B0604020202020204" pitchFamily="34" charset="0"/>
              </a:rPr>
              <a:t> de desempeño 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baseline="0">
                <a:latin typeface="Arial" panose="020B0604020202020204" pitchFamily="34" charset="0"/>
                <a:cs typeface="Arial" panose="020B0604020202020204" pitchFamily="34" charset="0"/>
              </a:rPr>
              <a:t>area de gestion humana 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S" baseline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'!$A$20</c:f>
              <c:strCache>
                <c:ptCount val="1"/>
                <c:pt idx="0">
                  <c:v>Monica Zuluaga 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'consolidado '!$E$19:$K$19</c:f>
              <c:strCache>
                <c:ptCount val="7"/>
                <c:pt idx="0">
                  <c:v>Manejo de la informacion </c:v>
                </c:pt>
                <c:pt idx="1">
                  <c:v>Adaptacion al cambio </c:v>
                </c:pt>
                <c:pt idx="2">
                  <c:v>Orientacion a resultados </c:v>
                </c:pt>
                <c:pt idx="3">
                  <c:v>Toma decisiones  </c:v>
                </c:pt>
                <c:pt idx="4">
                  <c:v>Relaciones interpersonales </c:v>
                </c:pt>
                <c:pt idx="5">
                  <c:v>Experticia profesional </c:v>
                </c:pt>
                <c:pt idx="6">
                  <c:v>Direccion y desarrollo del personal</c:v>
                </c:pt>
              </c:strCache>
            </c:strRef>
          </c:cat>
          <c:val>
            <c:numRef>
              <c:f>'consolidado '!$E$20:$K$20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'consolidado '!$A$21</c:f>
              <c:strCache>
                <c:ptCount val="1"/>
                <c:pt idx="0">
                  <c:v>Yoni Gomez</c:v>
                </c:pt>
              </c:strCache>
            </c:strRef>
          </c:tx>
          <c:spPr>
            <a:solidFill>
              <a:srgbClr val="66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'consolidado '!$E$19:$K$19</c:f>
              <c:strCache>
                <c:ptCount val="7"/>
                <c:pt idx="0">
                  <c:v>Manejo de la informacion </c:v>
                </c:pt>
                <c:pt idx="1">
                  <c:v>Adaptacion al cambio </c:v>
                </c:pt>
                <c:pt idx="2">
                  <c:v>Orientacion a resultados </c:v>
                </c:pt>
                <c:pt idx="3">
                  <c:v>Toma decisiones  </c:v>
                </c:pt>
                <c:pt idx="4">
                  <c:v>Relaciones interpersonales </c:v>
                </c:pt>
                <c:pt idx="5">
                  <c:v>Experticia profesional </c:v>
                </c:pt>
                <c:pt idx="6">
                  <c:v>Direccion y desarrollo del personal</c:v>
                </c:pt>
              </c:strCache>
            </c:strRef>
          </c:cat>
          <c:val>
            <c:numRef>
              <c:f>'consolidado '!$E$21:$K$21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77556736"/>
        <c:axId val="77558528"/>
      </c:barChart>
      <c:catAx>
        <c:axId val="77556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7558528"/>
        <c:crosses val="autoZero"/>
        <c:auto val="1"/>
        <c:lblAlgn val="ctr"/>
        <c:lblOffset val="100"/>
        <c:noMultiLvlLbl val="0"/>
      </c:catAx>
      <c:valAx>
        <c:axId val="7755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755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Evaluacion</a:t>
            </a:r>
            <a:r>
              <a:rPr lang="en-US" baseline="0">
                <a:latin typeface="Arial" panose="020B0604020202020204" pitchFamily="34" charset="0"/>
                <a:cs typeface="Arial" panose="020B0604020202020204" pitchFamily="34" charset="0"/>
              </a:rPr>
              <a:t> de desempeño 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aseline="0">
                <a:latin typeface="Arial" panose="020B0604020202020204" pitchFamily="34" charset="0"/>
                <a:cs typeface="Arial" panose="020B0604020202020204" pitchFamily="34" charset="0"/>
              </a:rPr>
              <a:t>area de contabilidad</a:t>
            </a:r>
          </a:p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aseline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'!$A$7</c:f>
              <c:strCache>
                <c:ptCount val="1"/>
                <c:pt idx="0">
                  <c:v>Stiven Urrego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'consolidado '!$E$6:$K$6</c:f>
              <c:strCache>
                <c:ptCount val="7"/>
                <c:pt idx="0">
                  <c:v>Manejo de la informacion </c:v>
                </c:pt>
                <c:pt idx="1">
                  <c:v>Adaptacion al cambio </c:v>
                </c:pt>
                <c:pt idx="2">
                  <c:v>Orientacion a resultados </c:v>
                </c:pt>
                <c:pt idx="3">
                  <c:v>Toma decisiones  </c:v>
                </c:pt>
                <c:pt idx="4">
                  <c:v>Relaciones interpersonales </c:v>
                </c:pt>
                <c:pt idx="5">
                  <c:v>Experticia profesional </c:v>
                </c:pt>
                <c:pt idx="6">
                  <c:v>Direccion y desarrollo del personal</c:v>
                </c:pt>
              </c:strCache>
            </c:strRef>
          </c:cat>
          <c:val>
            <c:numRef>
              <c:f>'consolidado '!$E$7:$K$7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85474688"/>
        <c:axId val="87783680"/>
      </c:barChart>
      <c:catAx>
        <c:axId val="854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7783680"/>
        <c:crosses val="autoZero"/>
        <c:auto val="1"/>
        <c:lblAlgn val="ctr"/>
        <c:lblOffset val="100"/>
        <c:noMultiLvlLbl val="0"/>
      </c:catAx>
      <c:valAx>
        <c:axId val="8778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54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Evaluacion</a:t>
            </a:r>
            <a:r>
              <a:rPr lang="en-US" sz="1600" baseline="0">
                <a:latin typeface="Arial" panose="020B0604020202020204" pitchFamily="34" charset="0"/>
                <a:cs typeface="Arial" panose="020B0604020202020204" pitchFamily="34" charset="0"/>
              </a:rPr>
              <a:t> de desempeño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>
                <a:latin typeface="Arial" panose="020B0604020202020204" pitchFamily="34" charset="0"/>
                <a:cs typeface="Arial" panose="020B0604020202020204" pitchFamily="34" charset="0"/>
              </a:rPr>
              <a:t>area gerencia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1571919987274316E-2"/>
          <c:y val="0.12560334007383253"/>
          <c:w val="0.95822605981070552"/>
          <c:h val="0.66355963753584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'consolidado '!$A$10</c:f>
              <c:strCache>
                <c:ptCount val="1"/>
                <c:pt idx="0">
                  <c:v>Ramon Alvarez </c:v>
                </c:pt>
              </c:strCache>
            </c:strRef>
          </c:tx>
          <c:spPr>
            <a:solidFill>
              <a:srgbClr val="CC33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'consolidado '!$E$9:$K$9</c:f>
              <c:strCache>
                <c:ptCount val="7"/>
                <c:pt idx="0">
                  <c:v>Manejo de la informacion </c:v>
                </c:pt>
                <c:pt idx="1">
                  <c:v>Adaptacion al cambio </c:v>
                </c:pt>
                <c:pt idx="2">
                  <c:v>Orientacion a resultados </c:v>
                </c:pt>
                <c:pt idx="3">
                  <c:v>Toma decisiones  </c:v>
                </c:pt>
                <c:pt idx="4">
                  <c:v>Relaciones interpersonales </c:v>
                </c:pt>
                <c:pt idx="5">
                  <c:v>Experticia profesional </c:v>
                </c:pt>
                <c:pt idx="6">
                  <c:v>Direccion y desarrollo del personal</c:v>
                </c:pt>
              </c:strCache>
            </c:strRef>
          </c:cat>
          <c:val>
            <c:numRef>
              <c:f>'consolidado '!$E$10:$K$10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890944"/>
        <c:axId val="87910272"/>
      </c:barChart>
      <c:catAx>
        <c:axId val="8789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7910272"/>
        <c:crosses val="autoZero"/>
        <c:auto val="1"/>
        <c:lblAlgn val="ctr"/>
        <c:lblOffset val="100"/>
        <c:noMultiLvlLbl val="0"/>
      </c:catAx>
      <c:valAx>
        <c:axId val="879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78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Evalaucion</a:t>
            </a:r>
            <a:r>
              <a:rPr lang="en-US" sz="1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desempeño </a:t>
            </a:r>
          </a:p>
          <a:p>
            <a:pPr>
              <a:defRPr sz="1400" b="0" i="0" u="none" strike="noStrike" kern="1200" cap="none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de logistica </a:t>
            </a:r>
          </a:p>
          <a:p>
            <a:pPr>
              <a:defRPr sz="1400" b="0" i="0" u="none" strike="noStrike" kern="1200" cap="none" spc="2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'consolidado '!$A$14</c:f>
              <c:strCache>
                <c:ptCount val="1"/>
                <c:pt idx="0">
                  <c:v>Dora Caro</c:v>
                </c:pt>
              </c:strCache>
            </c:strRef>
          </c:tx>
          <c:spPr>
            <a:solidFill>
              <a:srgbClr val="CC66FF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('consolidado '!$E$13,'consolidado '!$E$13:$K$13)</c:f>
              <c:strCache>
                <c:ptCount val="8"/>
                <c:pt idx="0">
                  <c:v>Manejo de la informacion </c:v>
                </c:pt>
                <c:pt idx="1">
                  <c:v>Manejo de la informacion </c:v>
                </c:pt>
                <c:pt idx="2">
                  <c:v>Adaptacion al cambio </c:v>
                </c:pt>
                <c:pt idx="3">
                  <c:v>Orientacion a resultados </c:v>
                </c:pt>
                <c:pt idx="4">
                  <c:v>Toma decisiones  </c:v>
                </c:pt>
                <c:pt idx="5">
                  <c:v>Relaciones interpersonales </c:v>
                </c:pt>
                <c:pt idx="6">
                  <c:v>Experticia profesional </c:v>
                </c:pt>
                <c:pt idx="7">
                  <c:v>Direccion y desarrollo del personal</c:v>
                </c:pt>
              </c:strCache>
            </c:strRef>
          </c:cat>
          <c:val>
            <c:numRef>
              <c:f>('consolidado '!$E$14,'consolidado '!$E$14:$K$14)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9209472"/>
        <c:axId val="89232896"/>
      </c:barChart>
      <c:catAx>
        <c:axId val="8920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9232896"/>
        <c:crosses val="autoZero"/>
        <c:auto val="1"/>
        <c:lblAlgn val="ctr"/>
        <c:lblOffset val="100"/>
        <c:noMultiLvlLbl val="0"/>
      </c:catAx>
      <c:valAx>
        <c:axId val="8923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8920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0.05464</cdr:x>
      <cdr:y>0.64719</cdr:y>
    </cdr:from>
    <cdr:to>
      <cdr:x>0.05975</cdr:x>
      <cdr:y>0.69456</cdr:y>
    </cdr:to>
    <cdr:sp macro="" textlink="">
      <cdr:nvSpPr>
        <cdr:cNvPr id="3" name="2 CuadroTexto"/>
        <cdr:cNvSpPr txBox="1"/>
      </cdr:nvSpPr>
      <cdr:spPr>
        <a:xfrm xmlns:a="http://schemas.openxmlformats.org/drawingml/2006/main" flipV="1">
          <a:off x="508000" y="3928832"/>
          <a:ext cx="47460" cy="287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es-CO" sz="1100"/>
            <a:t>YULIA</a:t>
          </a:r>
          <a:r>
            <a:rPr lang="es-CO" sz="1100" baseline="0"/>
            <a:t>NO</a:t>
          </a:r>
          <a:endParaRPr lang="es-CO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98784-8D19-4F39-A0A8-31141D10E290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96E6-254C-4300-AB2C-0F9436EA83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14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96E6-254C-4300-AB2C-0F9436EA839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11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4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75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02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8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6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85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47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93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38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76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8A3F03-B9CA-4EC0-A195-731144734B14}" type="datetimeFigureOut">
              <a:rPr lang="es-ES" smtClean="0"/>
              <a:t>09/11/2014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C498A5F-A665-4F67-AC1E-264A059DF8C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2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5763" y="1275009"/>
            <a:ext cx="10238705" cy="3193022"/>
          </a:xfrm>
        </p:spPr>
        <p:txBody>
          <a:bodyPr>
            <a:normAutofit fontScale="90000"/>
          </a:bodyPr>
          <a:lstStyle/>
          <a:p>
            <a:r>
              <a:rPr lang="es-E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  <a:t/>
            </a:r>
            <a:br>
              <a:rPr lang="es-ES" cap="non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radley Hand ITC" panose="03070402050302030203" pitchFamily="66" charset="0"/>
              </a:rPr>
            </a:br>
            <a:r>
              <a:rPr lang="es-ES" cap="none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Resultados evaluación de desempeño </a:t>
            </a:r>
            <a:r>
              <a:rPr lang="es-ES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cap="none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6310648" y="5383369"/>
            <a:ext cx="5022760" cy="1004552"/>
          </a:xfrm>
        </p:spPr>
        <p:txBody>
          <a:bodyPr>
            <a:normAutofit/>
          </a:bodyPr>
          <a:lstStyle/>
          <a:p>
            <a:r>
              <a:rPr lang="es-ES" sz="3200" cap="none" dirty="0" smtClean="0">
                <a:latin typeface="Curlz MT" panose="04040404050702020202" pitchFamily="82" charset="0"/>
                <a:cs typeface="Arial" panose="020B0604020202020204" pitchFamily="34" charset="0"/>
              </a:rPr>
              <a:t>Lina </a:t>
            </a:r>
            <a:r>
              <a:rPr lang="es-ES" sz="3200" cap="none" dirty="0">
                <a:latin typeface="Curlz MT" panose="04040404050702020202" pitchFamily="82" charset="0"/>
                <a:cs typeface="Arial" panose="020B0604020202020204" pitchFamily="34" charset="0"/>
              </a:rPr>
              <a:t>M</a:t>
            </a:r>
            <a:r>
              <a:rPr lang="es-ES" sz="3200" cap="none" dirty="0" smtClean="0">
                <a:latin typeface="Curlz MT" panose="04040404050702020202" pitchFamily="82" charset="0"/>
                <a:cs typeface="Arial" panose="020B0604020202020204" pitchFamily="34" charset="0"/>
              </a:rPr>
              <a:t>uñoz </a:t>
            </a:r>
            <a:r>
              <a:rPr lang="es-ES" sz="3200" cap="none" dirty="0">
                <a:latin typeface="Curlz MT" panose="04040404050702020202" pitchFamily="82" charset="0"/>
                <a:cs typeface="Arial" panose="020B0604020202020204" pitchFamily="34" charset="0"/>
              </a:rPr>
              <a:t>A</a:t>
            </a:r>
            <a:r>
              <a:rPr lang="es-ES" sz="3200" cap="none" dirty="0" smtClean="0">
                <a:latin typeface="Curlz MT" panose="04040404050702020202" pitchFamily="82" charset="0"/>
                <a:cs typeface="Arial" panose="020B0604020202020204" pitchFamily="34" charset="0"/>
              </a:rPr>
              <a:t>lvarez</a:t>
            </a:r>
            <a:endParaRPr lang="es-ES" sz="3200" cap="none" dirty="0">
              <a:latin typeface="Curlz MT" panose="0404040405070202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área de gestión humana 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43656"/>
              </p:ext>
            </p:extLst>
          </p:nvPr>
        </p:nvGraphicFramePr>
        <p:xfrm>
          <a:off x="846161" y="1737360"/>
          <a:ext cx="10822675" cy="448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53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análisis área de Gestión Humana 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968564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Realizado el análisis se puede evidenciar  que la calidad de trabajo y la adaptabilidad en el área de gestión humana  son aspectos que requieren de atención a fin de ser mejoradas. </a:t>
            </a:r>
          </a:p>
        </p:txBody>
      </p:sp>
    </p:spTree>
    <p:extLst>
      <p:ext uri="{BB962C8B-B14F-4D97-AF65-F5344CB8AC3E}">
        <p14:creationId xmlns:p14="http://schemas.microsoft.com/office/powerpoint/2010/main" val="2133005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 (Gestión Humana) 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(adaptabilidad)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seguimiento a la persona encargada de elaborar el manual de funciones para determinar si tiene los conocimientos necesarios y adecuados para llevar a cabo su labor </a:t>
            </a: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(calidad de trabajo)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demandas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requeridas (herramientas, implementos etc.)para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buena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realización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funciones en el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área.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9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área de sistemas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11871"/>
              </p:ext>
            </p:extLst>
          </p:nvPr>
        </p:nvGraphicFramePr>
        <p:xfrm>
          <a:off x="1096963" y="1846263"/>
          <a:ext cx="10571873" cy="432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0589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Análisis área de sistemas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Respecto  a la grafica es valido afirmar que el manual de funciones del área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sistemas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cumple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 cabalidad con los requisitos necesarios para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los empleados se puedan adaptar con afinidad a su puesto de trabajo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24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 área de sistemas 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un seguimiento a la persona encargada de elaborar el manual de funciones para determinar si tiene los conocimientos necesarios y adecuados para llevar a cabo su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que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empleado 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cumpla a cabalidad con las aptitudes y actitudes para realizar su labor se debe gestionar a la persona indicada para hacerlo </a:t>
            </a:r>
          </a:p>
        </p:txBody>
      </p:sp>
    </p:spTree>
    <p:extLst>
      <p:ext uri="{BB962C8B-B14F-4D97-AF65-F5344CB8AC3E}">
        <p14:creationId xmlns:p14="http://schemas.microsoft.com/office/powerpoint/2010/main" val="662993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de desempeño nivel administrativo (área administrativa)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21531"/>
              </p:ext>
            </p:extLst>
          </p:nvPr>
        </p:nvGraphicFramePr>
        <p:xfrm>
          <a:off x="1066800" y="2105025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1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Análisis área administrativa 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luego de realizar el debido análisis de la grafica se puede determinar que el área administrativa presenta inconvenientes referentes al manejo y desarrollo de personal.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72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brindar 2 series de capacitaciones que le permitan a los colaboradores dominar las estrategias para el manejo del personal y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lograr que ellos aumenten su potencial y desempeño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de desempeño área de Gestión humana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310097"/>
              </p:ext>
            </p:extLst>
          </p:nvPr>
        </p:nvGraphicFramePr>
        <p:xfrm>
          <a:off x="1096963" y="1737361"/>
          <a:ext cx="10058400" cy="413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7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cap="none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cap="none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 </a:t>
            </a:r>
            <a:r>
              <a:rPr lang="es-ES" sz="80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80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80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introducción </a:t>
            </a:r>
            <a:endParaRPr lang="es-ES" sz="80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presente trabajo esta enfocado en la importancia de ejecutar el proceso de evaluación de desempeño en las organizaciones, ya que es una herramienta fundamental que permite hallar las debilidades e insuficiencias que presenta el personal respecto su rendimiento laboral, además de ello permite proyectar acciones de mejora que contribuyan a fortalecer las capacidades humanas y así mismo los procesos que se llevan a cabo en la empresa </a:t>
            </a:r>
          </a:p>
        </p:txBody>
      </p:sp>
    </p:spTree>
    <p:extLst>
      <p:ext uri="{BB962C8B-B14F-4D97-AF65-F5344CB8AC3E}">
        <p14:creationId xmlns:p14="http://schemas.microsoft.com/office/powerpoint/2010/main" val="2015257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Análisis área de gestión humana 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 grafica se puede precisar que el área de gestión humana necesita ser capacitada en cuanto a los aspectos(experticia profesional y dirección del personal),a fin de que realicen sus funciones con mayor eficiencia y cumplan el objetivo de su cargo.</a:t>
            </a:r>
          </a:p>
        </p:txBody>
      </p:sp>
    </p:spTree>
    <p:extLst>
      <p:ext uri="{BB962C8B-B14F-4D97-AF65-F5344CB8AC3E}">
        <p14:creationId xmlns:p14="http://schemas.microsoft.com/office/powerpoint/2010/main" val="2425227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los colaboradores cumplen a cabalidad con los conocimientos y comportamientos necesarios para llevar a cabo sus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capacitación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00251"/>
            <a:ext cx="10058400" cy="1437109"/>
          </a:xfrm>
        </p:spPr>
        <p:txBody>
          <a:bodyPr>
            <a:noAutofit/>
          </a:bodyPr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1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1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1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1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16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16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1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16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16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16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4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EVALUACION AREA DE CONTABILIDAD</a:t>
            </a:r>
            <a: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054248"/>
              </p:ext>
            </p:extLst>
          </p:nvPr>
        </p:nvGraphicFramePr>
        <p:xfrm>
          <a:off x="1096963" y="1737361"/>
          <a:ext cx="10058400" cy="439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997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66FF"/>
                </a:solidFill>
                <a:latin typeface="Curlz MT" panose="04040404050702020202" pitchFamily="82" charset="0"/>
              </a:rPr>
              <a:t>Propuesta de mejoramiento 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de la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información)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charla, en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cual se indique y clarifique la importancia de respetar las informaciones de la organización </a:t>
            </a: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(adaptación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cambio 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pausas activas que permitan al empleado romper con la rutina de trabajo y disminuir  los niveles de estrés</a:t>
            </a: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de desempeño área de gerencia </a:t>
            </a:r>
            <a:endParaRPr lang="es-ES" sz="60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658154"/>
              </p:ext>
            </p:extLst>
          </p:nvPr>
        </p:nvGraphicFramePr>
        <p:xfrm>
          <a:off x="1097280" y="1883390"/>
          <a:ext cx="10058400" cy="444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473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 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12248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(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experticia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cabo un curso de liderazgo que motive y promueva la iniciativa ,y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contribuya 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potencial y la calidad de trabajo </a:t>
            </a: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(Dirección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desarrollo del personal)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enfocada en las claves esenciales para el buen manejo de personal </a:t>
            </a:r>
          </a:p>
        </p:txBody>
      </p:sp>
    </p:spTree>
    <p:extLst>
      <p:ext uri="{BB962C8B-B14F-4D97-AF65-F5344CB8AC3E}">
        <p14:creationId xmlns:p14="http://schemas.microsoft.com/office/powerpoint/2010/main" val="26506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60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de desempeño área de logística </a:t>
            </a:r>
            <a:endParaRPr lang="es-ES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28535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42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s-ES" sz="5400" spc="0" dirty="0" smtClean="0">
                <a:ln w="0"/>
                <a:solidFill>
                  <a:srgbClr val="FF66FF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 </a:t>
            </a:r>
            <a:endParaRPr lang="es-ES" sz="5400" dirty="0">
              <a:solidFill>
                <a:srgbClr val="FF66FF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4434" y="1878985"/>
            <a:ext cx="10058400" cy="4023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(relaciones interpersonales)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a cabo tardes de estudio para integrar el personal de la organización y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mismo promover el buen trabajo en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juegos cooperativos que se fundamenten en la comunicación asertiva y la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cooperación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73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418161" y="4563547"/>
            <a:ext cx="48586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Fin </a:t>
            </a:r>
            <a:endParaRPr lang="es-E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4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6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6600" cap="none" dirty="0" smtClean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8000" cap="none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Justificación</a:t>
            </a:r>
            <a:r>
              <a:rPr lang="es-ES" sz="6600" cap="none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 </a:t>
            </a:r>
            <a:endParaRPr lang="es-ES" sz="66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presente proyecto de evaluación de desempeño se realizo en la organización Coltrabajo con la finalidad de identificar sistemáticamente las irregularidades o debilidades que se están presentando con respecto al desempeño de los empleados, para posteriormente programar acciones que contribuyan a potencializar de manera evidente las aptitudes y comportamientos de todo el personal.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1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de desempeño </a:t>
            </a:r>
            <a:b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nivel operativo (área administrativa)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42080"/>
              </p:ext>
            </p:extLst>
          </p:nvPr>
        </p:nvGraphicFramePr>
        <p:xfrm>
          <a:off x="1096963" y="1737361"/>
          <a:ext cx="10058400" cy="413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78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Análisis área administrativa 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 grafica es posible afirmar que un alto porcentaje de empleados no se adaptan con facilidad a los requerimientos y al ambiente de el puesto de trabajo.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575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 (área administrativa)</a:t>
            </a:r>
            <a:endParaRPr lang="es-ES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manual de funciones cumple a cabalidad con los requisitos necesarios para el buen desempeño en el 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pausas activas que permitan al empleado romper con la rutina de trabajo y disminuir  los niveles de estrés</a:t>
            </a:r>
          </a:p>
        </p:txBody>
      </p:sp>
    </p:spTree>
    <p:extLst>
      <p:ext uri="{BB962C8B-B14F-4D97-AF65-F5344CB8AC3E}">
        <p14:creationId xmlns:p14="http://schemas.microsoft.com/office/powerpoint/2010/main" val="389452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Evaluación de desempeño área contable</a:t>
            </a:r>
            <a: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/>
            </a:r>
            <a:br>
              <a:rPr lang="es-ES" sz="1400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</a:br>
            <a: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/>
            </a:r>
            <a:br>
              <a:rPr lang="es-ES" sz="1400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es-ES" sz="14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21857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58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Análisis área contable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Respecto a la grafica es posible determinar que hay un alarmante desnivel en tres competencias(adaptabilidad ,calidad de trabajo y trabajo en equipo),  que son claves para lograr el éxito en el puesto de trabajo y en la organización.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61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Curlz MT" panose="04040404050702020202" pitchFamily="82" charset="0"/>
              </a:rPr>
              <a:t>Propuesta de mejoramiento (área contable)</a:t>
            </a:r>
            <a:endParaRPr lang="es-ES" sz="5400" dirty="0">
              <a:solidFill>
                <a:srgbClr val="00B0F0"/>
              </a:solidFill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acabo una reinducciòn referente al puesto de trabajo con el fin de que el empleado se sienta mas seguro y motivado para desempeñar sus funciones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brindar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empleado incentivos tanto monetarios como motivacionales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equipo)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talleres de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fomenten las buenas relaciones interpersonales y que a su vez optimicen la forma de trabajo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adaptabilidad)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pausas activas que permitan al empleado romper con la rutina de trabajo y disminuir  los niveles de estrés </a:t>
            </a:r>
          </a:p>
        </p:txBody>
      </p:sp>
    </p:spTree>
    <p:extLst>
      <p:ext uri="{BB962C8B-B14F-4D97-AF65-F5344CB8AC3E}">
        <p14:creationId xmlns:p14="http://schemas.microsoft.com/office/powerpoint/2010/main" val="3416373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600</TotalTime>
  <Words>928</Words>
  <Application>Microsoft Office PowerPoint</Application>
  <PresentationFormat>Personalizado</PresentationFormat>
  <Paragraphs>96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Retrospección</vt:lpstr>
      <vt:lpstr> Resultados evaluación de desempeño  </vt:lpstr>
      <vt:lpstr>            introducción </vt:lpstr>
      <vt:lpstr> Justificación </vt:lpstr>
      <vt:lpstr>Evaluación de desempeño  nivel operativo (área administrativa)</vt:lpstr>
      <vt:lpstr>Análisis área administrativa </vt:lpstr>
      <vt:lpstr>propuesta de mejoramiento (área administrativa)</vt:lpstr>
      <vt:lpstr>                  Evaluación de desempeño área contable  </vt:lpstr>
      <vt:lpstr>Análisis área contable</vt:lpstr>
      <vt:lpstr>Propuesta de mejoramiento (área contable)</vt:lpstr>
      <vt:lpstr>Evaluación área de gestión humana </vt:lpstr>
      <vt:lpstr>análisis área de Gestión Humana </vt:lpstr>
      <vt:lpstr>Propuesta de mejoramiento (Gestión Humana) </vt:lpstr>
      <vt:lpstr>Evaluación área de sistemas</vt:lpstr>
      <vt:lpstr>Análisis área de sistemas</vt:lpstr>
      <vt:lpstr>Propuesta de mejoramiento área de sistemas </vt:lpstr>
      <vt:lpstr>Evaluación de desempeño nivel administrativo (área administrativa)</vt:lpstr>
      <vt:lpstr>Análisis área administrativa </vt:lpstr>
      <vt:lpstr>Propuesta de mejoramiento</vt:lpstr>
      <vt:lpstr>Evaluación de desempeño área de Gestión humana</vt:lpstr>
      <vt:lpstr>Análisis área de gestión humana </vt:lpstr>
      <vt:lpstr>Propuesta de mejoramiento</vt:lpstr>
      <vt:lpstr>                                     EVALUACION AREA DE CONTABILIDAD </vt:lpstr>
      <vt:lpstr>Propuesta de mejoramiento </vt:lpstr>
      <vt:lpstr> evaluación de desempeño área de gerencia </vt:lpstr>
      <vt:lpstr>Propuesta de mejoramiento </vt:lpstr>
      <vt:lpstr>                                evaluación de desempeño área de logística </vt:lpstr>
      <vt:lpstr> propuesta de mejoramiento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evaluación de desempeño</dc:title>
  <dc:creator>Lina Maria Muñoz</dc:creator>
  <cp:lastModifiedBy>Luffi</cp:lastModifiedBy>
  <cp:revision>35</cp:revision>
  <dcterms:created xsi:type="dcterms:W3CDTF">2014-06-17T16:25:54Z</dcterms:created>
  <dcterms:modified xsi:type="dcterms:W3CDTF">2014-11-09T23:28:55Z</dcterms:modified>
</cp:coreProperties>
</file>